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8" r:id="rId3"/>
    <p:sldId id="294" r:id="rId4"/>
    <p:sldId id="295" r:id="rId5"/>
    <p:sldId id="297" r:id="rId6"/>
    <p:sldId id="299" r:id="rId7"/>
    <p:sldId id="296" r:id="rId8"/>
    <p:sldId id="29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21:41:40.4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6,'124'-2,"132"4,-86 21,-126-17,-36-4,1-1,0 0,0 0,0 0,0-1,0 0,0-1,0 0,0-1,0 1,-1-2,1 1,13-7,-12 5,1 0,-1 1,1 0,0 0,0 1,0 1,12 0,85 3,-41 1,-28-3,-12-2,0 2,0 1,1 1,-1 2,-1 0,1 2,26 9,-30-9,1-1,-1-1,1 0,-1-2,1-1,0-2,32-3,19 1,-8 4,69-2,-134 1,0-1,1 1,-1-1,0 1,1-1,-1 0,0 0,0 0,0 0,1 0,-1 0,2-3,6-5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9D8D-4CC6-46F5-AFDE-151CDFCCE24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7E4B3-D165-470C-94D4-63ED7288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2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938D-13B9-4310-91F8-8AE526F31BE9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E97-2474-4073-9CB4-68605C4E3AE8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725-8D97-49C1-9C26-A26929D71B68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90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97A3-0569-49BD-9CB0-C37FD96708E2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537-1E7B-4E42-9FB4-B9A85048607A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347-F9BC-4F21-BFCC-E2F0CCD9757E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0F64-2F82-43E2-AA1A-F4CF2890054A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AB00-B6A3-46A2-ABAC-69900642DAAD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E94-B647-4AA3-81E5-406F84C5F224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7218-AB52-4287-B69B-361081DF1A38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104F-7401-4431-9A0E-0F3D79EED19A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5123-BB9E-4BB1-88FB-E86D79C8C7D0}" type="datetime1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D856-FB1F-426B-A745-EAD6BA075213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D52-2A8B-4D2E-938C-455FB263DC8E}" type="datetime1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5DA-9C4A-4346-887D-A35D416E50C1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4018-838E-4D82-A3D0-2BD1E68E8266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F3BCEE-7C14-4CB8-B6D6-BD5E8530BA4A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2A27DD-D3C4-44F3-B2A7-1114804F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2F95-2D8D-94D5-FDAA-7762A0115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801" y="1616242"/>
            <a:ext cx="8689976" cy="13715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TMDLs, What’s 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ADE03-B180-1622-1DEA-9FC69F6C9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982453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Presented by INCOG</a:t>
            </a:r>
          </a:p>
          <a:p>
            <a:r>
              <a:rPr lang="en-US" cap="none" dirty="0">
                <a:solidFill>
                  <a:schemeClr val="tx1"/>
                </a:solidFill>
              </a:rPr>
              <a:t>August 12, 2022</a:t>
            </a:r>
          </a:p>
          <a:p>
            <a:r>
              <a:rPr lang="en-US" cap="none" dirty="0" err="1">
                <a:solidFill>
                  <a:schemeClr val="tx1"/>
                </a:solidFill>
              </a:rPr>
              <a:t>Nienhuis</a:t>
            </a:r>
            <a:r>
              <a:rPr lang="en-US" cap="none" dirty="0">
                <a:solidFill>
                  <a:schemeClr val="tx1"/>
                </a:solidFill>
              </a:rPr>
              <a:t> Park Center, Broken Arrow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1CF8-EEEC-DE73-1C6E-7580F8D5F8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FE95-738E-167A-A9A9-14AAD536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42" y="434033"/>
            <a:ext cx="10364451" cy="753083"/>
          </a:xfrm>
        </p:spPr>
        <p:txBody>
          <a:bodyPr/>
          <a:lstStyle/>
          <a:p>
            <a:r>
              <a:rPr lang="en-US" dirty="0" err="1"/>
              <a:t>TMDl</a:t>
            </a:r>
            <a:r>
              <a:rPr lang="en-US" cap="none" dirty="0" err="1"/>
              <a:t>s</a:t>
            </a:r>
            <a:r>
              <a:rPr lang="en-US" dirty="0"/>
              <a:t> Affected by MS4 stormwater discharges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CEFA2-E23E-4B47-46C9-2E44E8E7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9B9F37C-B12B-F544-95B3-D2397F9AC9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4647820"/>
              </p:ext>
            </p:extLst>
          </p:nvPr>
        </p:nvGraphicFramePr>
        <p:xfrm>
          <a:off x="232610" y="1306483"/>
          <a:ext cx="11726778" cy="536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118">
                  <a:extLst>
                    <a:ext uri="{9D8B030D-6E8A-4147-A177-3AD203B41FA5}">
                      <a16:colId xmlns:a16="http://schemas.microsoft.com/office/drawing/2014/main" val="2344567487"/>
                    </a:ext>
                  </a:extLst>
                </a:gridCol>
                <a:gridCol w="5625660">
                  <a:extLst>
                    <a:ext uri="{9D8B030D-6E8A-4147-A177-3AD203B41FA5}">
                      <a16:colId xmlns:a16="http://schemas.microsoft.com/office/drawing/2014/main" val="1339907412"/>
                    </a:ext>
                  </a:extLst>
                </a:gridCol>
              </a:tblGrid>
              <a:tr h="4817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TMDL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Identified MS4 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883289"/>
                  </a:ext>
                </a:extLst>
              </a:tr>
              <a:tr h="43267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Neosho River Basin - Bacteria (2008)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135804"/>
                  </a:ext>
                </a:extLst>
              </a:tr>
              <a:tr h="52043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Bird Creek Watershed -  Bacteria (2011)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Catoosa, Broken Arrow, Owasso, Tulsa, Tulsa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056620"/>
                  </a:ext>
                </a:extLst>
              </a:tr>
              <a:tr h="73159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Arkansas River and Verdigris River Area - Bacteria and Turbidity (2012)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Bixby, Broken Arrow, Claremore, Coweta, Jenks, Muskogee, Sand Springs, Sapulpa, Tulsa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166622"/>
                  </a:ext>
                </a:extLst>
              </a:tr>
              <a:tr h="45644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Arkansas River and Haikey Creek - Bacteria (2008)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Bixby, Broken Arrow, Tulsa, Tulsa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159707"/>
                  </a:ext>
                </a:extLst>
              </a:tr>
              <a:tr h="104514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Canadian River Area – Bacteria (2010)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Choctaw, Del City, Midwest City, Moore, Mustang, Nicoma Park, ODOT, Oklahoma City, Spencer, Tinker Airforce Base, Yukon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008060"/>
                  </a:ext>
                </a:extLst>
              </a:tr>
              <a:tr h="48172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 Thunderbird – Nutrient, Turbidity, Dissolved Oxygen (2013)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Moore, Norman, Oklahoma 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1779"/>
                  </a:ext>
                </a:extLst>
              </a:tr>
              <a:tr h="48172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Cimarron River Area – Bacteria and Turbidity (2012)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Oklahoma City (with ODOT as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Copermittee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The Village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230027"/>
                  </a:ext>
                </a:extLst>
              </a:tr>
              <a:tr h="48172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Fork of the Arkansas River Area – Bacteria and Turbidity (2011)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Ponca 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81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8C95-3DC8-966A-2BE6-FE1E7939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37" y="826169"/>
            <a:ext cx="10364451" cy="1596177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IV. B. Established Total Maximum Daily Load (TMDL) Allocations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C0BF-AC14-40C8-3894-0EABA6A2D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462" y="2983834"/>
            <a:ext cx="10363826" cy="2815388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Update your SWMP within 2 years to reflect TMDL requirements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List all approved TMDLs or watershed plans applicable to your MS4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“Your MS4 shall participate in a coordinated regional pollutant reduction plan or develop their own individual plan.” Note which course you will be taking.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State which TMDL Implementation Schedule (A or B) you will be following.</a:t>
            </a:r>
            <a:endParaRPr lang="en-US" sz="2200" b="0" i="0" u="none" strike="noStrike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Clr>
                <a:srgbClr val="FF0000"/>
              </a:buClr>
              <a:buNone/>
            </a:pPr>
            <a:endParaRPr lang="en-US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4C209-8AA0-46D9-0351-8D73DABE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1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8C95-3DC8-966A-2BE6-FE1E7939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23" y="585537"/>
            <a:ext cx="10364451" cy="1668379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Monitoring Requirements:</a:t>
            </a:r>
            <a:br>
              <a:rPr lang="en-US" b="1" i="0" u="none" strike="noStrike" baseline="0" dirty="0">
                <a:latin typeface="Times New Roman" panose="02020603050405020304" pitchFamily="18" charset="0"/>
              </a:rPr>
            </a:br>
            <a:r>
              <a:rPr lang="en-US" sz="3200" b="1" i="0" u="none" strike="noStrike" cap="none" dirty="0">
                <a:latin typeface="Times New Roman" panose="02020603050405020304" pitchFamily="18" charset="0"/>
              </a:rPr>
              <a:t>At a minimum, the monitoring plans(s) shall provide</a:t>
            </a:r>
            <a:endParaRPr lang="en-US" sz="32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C0BF-AC14-40C8-3894-0EABA6A2D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462" y="2574760"/>
            <a:ext cx="10363826" cy="3296651"/>
          </a:xfrm>
        </p:spPr>
        <p:txBody>
          <a:bodyPr>
            <a:normAutofit lnSpcReduction="10000"/>
          </a:bodyPr>
          <a:lstStyle/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A detailed description of the program goals, monitoring plan, and sampling and analytical methods,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A list and map of the selected TMDL pollutant monitoring sites,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The frequency of data collection to occur at each station or site,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The parameters to be measured relevant to the TMDL(s), and</a:t>
            </a:r>
            <a:endParaRPr lang="en-US" sz="2200" b="0" i="0" u="none" strike="noStrike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The Quality Assurance Project Plan (QAPP) that complies with EPA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4C209-8AA0-46D9-0351-8D73DABE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2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C7C6-38F4-F3E0-270E-776A3F96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38307"/>
            <a:ext cx="10364451" cy="11541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IV-1 TMDL Implementation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B7CF02-5753-F868-71CD-291C491E956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3521609"/>
              </p:ext>
            </p:extLst>
          </p:nvPr>
        </p:nvGraphicFramePr>
        <p:xfrm>
          <a:off x="243536" y="1797475"/>
          <a:ext cx="11566356" cy="4695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55452">
                  <a:extLst>
                    <a:ext uri="{9D8B030D-6E8A-4147-A177-3AD203B41FA5}">
                      <a16:colId xmlns:a16="http://schemas.microsoft.com/office/drawing/2014/main" val="2498324583"/>
                    </a:ext>
                  </a:extLst>
                </a:gridCol>
                <a:gridCol w="3855452">
                  <a:extLst>
                    <a:ext uri="{9D8B030D-6E8A-4147-A177-3AD203B41FA5}">
                      <a16:colId xmlns:a16="http://schemas.microsoft.com/office/drawing/2014/main" val="2932658213"/>
                    </a:ext>
                  </a:extLst>
                </a:gridCol>
                <a:gridCol w="3855452">
                  <a:extLst>
                    <a:ext uri="{9D8B030D-6E8A-4147-A177-3AD203B41FA5}">
                      <a16:colId xmlns:a16="http://schemas.microsoft.com/office/drawing/2014/main" val="1658351755"/>
                    </a:ext>
                  </a:extLst>
                </a:gridCol>
              </a:tblGrid>
              <a:tr h="573394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463114"/>
                  </a:ext>
                </a:extLst>
              </a:tr>
              <a:tr h="565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SWMP review and evaluation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two years from TMDL effective date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52640"/>
                  </a:ext>
                </a:extLst>
              </a:tr>
              <a:tr h="9220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TMDL pollutant 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three years from TMDL effective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298992"/>
                  </a:ext>
                </a:extLst>
              </a:tr>
              <a:tr h="131718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TMDL pollutant 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three years from TMDL effective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5 years after implementation of the baseline monitoring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59180"/>
                  </a:ext>
                </a:extLst>
              </a:tr>
              <a:tr h="131718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TMDL pollutant 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three years from TMDL effective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5 years after implementation of the baseline monitoring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1394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FD499-02FE-4B46-2541-AD44F55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5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C7C6-38F4-F3E0-270E-776A3F96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38307"/>
            <a:ext cx="10364451" cy="11541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V-5 Minimum frequency of construction site inspections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FD499-02FE-4B46-2541-AD44F55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22B88B-8064-04A7-CD1F-778B606B4E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42359" y="1683412"/>
            <a:ext cx="7958890" cy="364111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C3720EB-9A6C-B65E-88AC-1CC63F098051}"/>
                  </a:ext>
                </a:extLst>
              </p14:cNvPr>
              <p14:cNvContentPartPr/>
              <p14:nvPr/>
            </p14:nvContentPartPr>
            <p14:xfrm>
              <a:off x="3665072" y="3799782"/>
              <a:ext cx="657360" cy="2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C3720EB-9A6C-B65E-88AC-1CC63F098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1432" y="3692142"/>
                <a:ext cx="765000" cy="236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8A7AB98-37C8-F359-D2C3-9E1605863F73}"/>
              </a:ext>
            </a:extLst>
          </p:cNvPr>
          <p:cNvSpPr txBox="1"/>
          <p:nvPr/>
        </p:nvSpPr>
        <p:spPr>
          <a:xfrm>
            <a:off x="1614237" y="5324524"/>
            <a:ext cx="9270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Sites that discharge within 1 stream mile of a waterbody that is impaired for sediment or turbidity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You may develop and implement procedures and criteria for reducing the inspection frequency. However, at a minimum, sites shall be inspected at least once during active construction. Such procedures and criteria shall be documented in your SWMP</a:t>
            </a:r>
          </a:p>
        </p:txBody>
      </p:sp>
    </p:spTree>
    <p:extLst>
      <p:ext uri="{BB962C8B-B14F-4D97-AF65-F5344CB8AC3E}">
        <p14:creationId xmlns:p14="http://schemas.microsoft.com/office/powerpoint/2010/main" val="8781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8C95-3DC8-966A-2BE6-FE1E7939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23" y="585537"/>
            <a:ext cx="10364451" cy="1668379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Times New Roman" panose="02020603050405020304" pitchFamily="18" charset="0"/>
              </a:rPr>
              <a:t>Annual Reporting:</a:t>
            </a:r>
            <a:br>
              <a:rPr lang="en-US" b="1" i="0" u="none" strike="noStrike" baseline="0" dirty="0">
                <a:latin typeface="Times New Roman" panose="02020603050405020304" pitchFamily="18" charset="0"/>
              </a:rPr>
            </a:br>
            <a:r>
              <a:rPr lang="en-US" sz="3200" b="1" i="0" u="none" strike="noStrike" cap="none" dirty="0">
                <a:latin typeface="Times New Roman" panose="02020603050405020304" pitchFamily="18" charset="0"/>
              </a:rPr>
              <a:t>Your MS4 shall include a TMDL implementation report as part of your annual report</a:t>
            </a:r>
            <a:endParaRPr lang="en-US" sz="32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C0BF-AC14-40C8-3894-0EABA6A2D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462" y="2574760"/>
            <a:ext cx="10363826" cy="3296651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Relevant actions taken during the reporting cycle,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Number of sampling (monitoring) sites and locations,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Number of samples collected per site and total,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Analytical results,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Result summaries, and</a:t>
            </a:r>
            <a:endParaRPr lang="en-US" sz="2200" b="0" i="0" u="none" strike="noStrike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Anticipated changes to the baseline monitoring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4C209-8AA0-46D9-0351-8D73DABE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id="{EA2BAFB1-87E4-6A19-4F0C-E205D0432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6"/>
          <a:stretch/>
        </p:blipFill>
        <p:spPr>
          <a:xfrm>
            <a:off x="2" y="28073"/>
            <a:ext cx="12211985" cy="68018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E05D1-2036-DB08-6AE9-ED569B04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A62A27DD-D3C4-44F3-B2A7-1114804FDBD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B239A-D57C-3D10-A191-04A4D36E2233}"/>
              </a:ext>
            </a:extLst>
          </p:cNvPr>
          <p:cNvSpPr txBox="1"/>
          <p:nvPr/>
        </p:nvSpPr>
        <p:spPr>
          <a:xfrm>
            <a:off x="175462" y="5198108"/>
            <a:ext cx="2815388" cy="1477328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Vernon Seaman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Water Quality Specialist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INCOG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918-579-9451 (Office)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918-899-6166 (Cell)</a:t>
            </a:r>
          </a:p>
        </p:txBody>
      </p:sp>
    </p:spTree>
    <p:extLst>
      <p:ext uri="{BB962C8B-B14F-4D97-AF65-F5344CB8AC3E}">
        <p14:creationId xmlns:p14="http://schemas.microsoft.com/office/powerpoint/2010/main" val="8086568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961</TotalTime>
  <Words>612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Wingdings</vt:lpstr>
      <vt:lpstr>Droplet</vt:lpstr>
      <vt:lpstr>TMDLs, What’s Next?</vt:lpstr>
      <vt:lpstr>TMDls Affected by MS4 stormwater discharges</vt:lpstr>
      <vt:lpstr>IV. B. Established Total Maximum Daily Load (TMDL) Allocations</vt:lpstr>
      <vt:lpstr>Monitoring Requirements: At a minimum, the monitoring plans(s) shall provide</vt:lpstr>
      <vt:lpstr>Table IV-1 TMDL Implementation Schedule</vt:lpstr>
      <vt:lpstr>Table V-5 Minimum frequency of construction site inspections</vt:lpstr>
      <vt:lpstr>Annual Reporting: Your MS4 shall include a TMDL implementation report as part of your annual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NAIP Aerials to Assess Impervious Surface Area</dc:title>
  <dc:creator>Seaman, Vernon</dc:creator>
  <cp:lastModifiedBy>Seaman, Vernon</cp:lastModifiedBy>
  <cp:revision>83</cp:revision>
  <dcterms:created xsi:type="dcterms:W3CDTF">2022-06-29T20:53:40Z</dcterms:created>
  <dcterms:modified xsi:type="dcterms:W3CDTF">2022-08-10T22:08:12Z</dcterms:modified>
</cp:coreProperties>
</file>